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57" r:id="rId13"/>
    <p:sldId id="297" r:id="rId14"/>
    <p:sldId id="269" r:id="rId15"/>
    <p:sldId id="298" r:id="rId16"/>
    <p:sldId id="270" r:id="rId17"/>
    <p:sldId id="299" r:id="rId18"/>
    <p:sldId id="271" r:id="rId19"/>
    <p:sldId id="300" r:id="rId20"/>
    <p:sldId id="272" r:id="rId21"/>
    <p:sldId id="302" r:id="rId22"/>
    <p:sldId id="273" r:id="rId23"/>
    <p:sldId id="303" r:id="rId24"/>
    <p:sldId id="274" r:id="rId25"/>
    <p:sldId id="317" r:id="rId26"/>
    <p:sldId id="275" r:id="rId27"/>
    <p:sldId id="276" r:id="rId28"/>
    <p:sldId id="277" r:id="rId29"/>
    <p:sldId id="304" r:id="rId30"/>
    <p:sldId id="278" r:id="rId31"/>
    <p:sldId id="305" r:id="rId32"/>
    <p:sldId id="279" r:id="rId33"/>
    <p:sldId id="306" r:id="rId34"/>
    <p:sldId id="280" r:id="rId35"/>
    <p:sldId id="307" r:id="rId36"/>
    <p:sldId id="281" r:id="rId37"/>
    <p:sldId id="282" r:id="rId38"/>
    <p:sldId id="283" r:id="rId39"/>
    <p:sldId id="308" r:id="rId40"/>
    <p:sldId id="284" r:id="rId41"/>
    <p:sldId id="309" r:id="rId42"/>
    <p:sldId id="285" r:id="rId43"/>
    <p:sldId id="310" r:id="rId44"/>
    <p:sldId id="286" r:id="rId45"/>
    <p:sldId id="311" r:id="rId46"/>
    <p:sldId id="287" r:id="rId47"/>
    <p:sldId id="288" r:id="rId48"/>
    <p:sldId id="289" r:id="rId49"/>
    <p:sldId id="312" r:id="rId50"/>
    <p:sldId id="290" r:id="rId51"/>
    <p:sldId id="313" r:id="rId52"/>
    <p:sldId id="291" r:id="rId53"/>
    <p:sldId id="314" r:id="rId54"/>
    <p:sldId id="292" r:id="rId55"/>
    <p:sldId id="315" r:id="rId56"/>
    <p:sldId id="293" r:id="rId57"/>
    <p:sldId id="316" r:id="rId58"/>
    <p:sldId id="294" r:id="rId59"/>
    <p:sldId id="295" r:id="rId60"/>
    <p:sldId id="296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656F7-033A-460C-89ED-C6C78B491258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DAC61-DF07-48B4-B994-C87A68FE9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40B0A-9496-4DEC-B7FA-71EA51894C32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32112-1FFB-4152-BD3A-3F0104174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F6ABE-760F-4E33-B5B0-4484871FC88E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85A47-AF86-4057-A60C-84CE12C02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16BAD-DC28-4BEC-8FCA-D8FD6A6B7D54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4C0EE-7EE3-4F7D-88BF-4E57D921D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28193-44E2-40F7-BFCE-4028542DDB07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6DDF1-422E-4833-B6C8-7E1D10CA7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9C1B7-6DDE-47F9-8F57-644DAE833D67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79065-DBAB-4CA7-9C45-5B4501154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8BB4-F91F-4668-91DF-1EE3D86BFEDA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77B4F-EBB0-4AE4-B1E1-08F6DDE67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36229-48EA-47D8-B314-410640D7738A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98DBD-D344-4526-ACF1-FA81F22F3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76BC-322C-4457-9909-F7453DEB7F2E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F8903-1E6E-4B80-9315-5D32A848B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0ACCA-49F8-4E2F-AA62-B99AF03F3DAF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854A4-5C81-41DC-89A1-FD51AB053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E6DD4-A577-4105-8C0C-A59F496F0FEA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547C-263C-455A-9727-6580EB681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BEABF3-4C97-4568-A6FC-80EAE0165BCC}" type="datetimeFigureOut">
              <a:rPr lang="en-US"/>
              <a:pPr>
                <a:defRPr/>
              </a:pPr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879FC4-107F-415D-8DB1-1BB4505E3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8275" y="1163638"/>
            <a:ext cx="6727825" cy="23876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accent2"/>
                </a:solidFill>
                <a:latin typeface="Times New Roman" pitchFamily="18" charset="0"/>
              </a:rPr>
              <a:t>«ВРЕМЯ, </a:t>
            </a:r>
            <a:br>
              <a:rPr lang="ru-RU" sz="66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6600" b="1" dirty="0" smtClean="0">
                <a:solidFill>
                  <a:schemeClr val="accent2"/>
                </a:solidFill>
                <a:latin typeface="Times New Roman" pitchFamily="18" charset="0"/>
              </a:rPr>
              <a:t>ТВОЙ ХОД!»</a:t>
            </a:r>
            <a:endParaRPr lang="en-US" sz="66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8863" y="3944938"/>
            <a:ext cx="7758112" cy="1655762"/>
          </a:xfrm>
        </p:spPr>
        <p:txBody>
          <a:bodyPr>
            <a:normAutofit lnSpcReduction="10000"/>
          </a:bodyPr>
          <a:lstStyle/>
          <a:p>
            <a:r>
              <a:rPr lang="ru-RU" sz="3200" b="1" smtClean="0">
                <a:solidFill>
                  <a:schemeClr val="accent2"/>
                </a:solidFill>
              </a:rPr>
              <a:t>Интерактивная презентация-игра </a:t>
            </a:r>
            <a:endParaRPr lang="ru-RU" sz="3200" b="1" dirty="0" smtClean="0">
              <a:solidFill>
                <a:schemeClr val="accent2"/>
              </a:solidFill>
            </a:endParaRPr>
          </a:p>
          <a:p>
            <a:r>
              <a:rPr lang="ru-RU" sz="3200" b="1" dirty="0" smtClean="0">
                <a:solidFill>
                  <a:schemeClr val="accent2"/>
                </a:solidFill>
              </a:rPr>
              <a:t>по сказке Е. Шварца </a:t>
            </a:r>
          </a:p>
          <a:p>
            <a:r>
              <a:rPr lang="ru-RU" sz="3200" b="1" dirty="0" smtClean="0">
                <a:solidFill>
                  <a:schemeClr val="accent2"/>
                </a:solidFill>
              </a:rPr>
              <a:t>«Сказка о потерянном времени»</a:t>
            </a:r>
            <a:endParaRPr lang="en-US" sz="3200" b="1" dirty="0" smtClean="0">
              <a:solidFill>
                <a:schemeClr val="accent2"/>
              </a:solidFill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7859713" y="485775"/>
            <a:ext cx="660400" cy="6254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accent2"/>
                </a:solidFill>
              </a:rPr>
              <a:t>6+</a:t>
            </a:r>
          </a:p>
        </p:txBody>
      </p:sp>
      <p:pic>
        <p:nvPicPr>
          <p:cNvPr id="4" name="georgiy_sviridov_-_vremya_vpered_alan_waters_remix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body" idx="1"/>
          </p:nvPr>
        </p:nvSpPr>
        <p:spPr>
          <a:xfrm>
            <a:off x="109851" y="4459287"/>
            <a:ext cx="8828087" cy="2186211"/>
          </a:xfrm>
        </p:spPr>
        <p:txBody>
          <a:bodyPr/>
          <a:lstStyle/>
          <a:p>
            <a:pPr marL="533400" indent="-533400" algn="ctr">
              <a:lnSpc>
                <a:spcPct val="70000"/>
              </a:lnSpc>
              <a:buFont typeface="Arial" charset="0"/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   </a:t>
            </a:r>
            <a:r>
              <a:rPr lang="ru-RU" sz="3600" b="1" dirty="0" smtClean="0">
                <a:solidFill>
                  <a:schemeClr val="accent2"/>
                </a:solidFill>
              </a:rPr>
              <a:t>ЧЕТВЕРО ЗЛЫХ ВОЛШЕБНИКОВ ИСЧЕЗНУТ, ЕСЛИ ВЫ СМОЖЕТЕ ВЫПОЛНИТЬ ПРАВИЛЬНО </a:t>
            </a:r>
          </a:p>
          <a:p>
            <a:pPr marL="533400" indent="-533400" algn="ctr">
              <a:lnSpc>
                <a:spcPct val="70000"/>
              </a:lnSpc>
              <a:buFont typeface="Arial" charset="0"/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ЧЕТЫРЕ ЗАДАНИЯ.</a:t>
            </a:r>
          </a:p>
          <a:p>
            <a:pPr marL="533400" indent="-533400" algn="ctr">
              <a:lnSpc>
                <a:spcPct val="70000"/>
              </a:lnSpc>
              <a:buFont typeface="Arial" charset="0"/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          УДАЧИ ВАМ!</a:t>
            </a: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endParaRPr lang="ru-RU" sz="5400" b="1" dirty="0" smtClean="0">
              <a:solidFill>
                <a:schemeClr val="accent2"/>
              </a:solidFill>
            </a:endParaRPr>
          </a:p>
        </p:txBody>
      </p:sp>
      <p:pic>
        <p:nvPicPr>
          <p:cNvPr id="25603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6313" y="0"/>
            <a:ext cx="5183187" cy="4216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body" idx="1"/>
          </p:nvPr>
        </p:nvSpPr>
        <p:spPr>
          <a:xfrm>
            <a:off x="252279" y="5198325"/>
            <a:ext cx="8412162" cy="781050"/>
          </a:xfrm>
        </p:spPr>
        <p:txBody>
          <a:bodyPr/>
          <a:lstStyle/>
          <a:p>
            <a:pPr marL="533400" indent="-533400" algn="ctr"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</a:t>
            </a:r>
            <a:r>
              <a:rPr lang="ru-RU" sz="4000" b="1" dirty="0" smtClean="0">
                <a:solidFill>
                  <a:schemeClr val="accent2"/>
                </a:solidFill>
              </a:rPr>
              <a:t>ЗАДАНИЕ 1. </a:t>
            </a:r>
          </a:p>
          <a:p>
            <a:pPr marL="533400" indent="-533400" algn="ctr">
              <a:buFont typeface="Arial" charset="0"/>
              <a:buNone/>
            </a:pPr>
            <a:r>
              <a:rPr lang="ru-RU" sz="4000" b="1" dirty="0" smtClean="0">
                <a:solidFill>
                  <a:schemeClr val="accent2"/>
                </a:solidFill>
              </a:rPr>
              <a:t>«ВЕРНО или НЕВЕРНО»</a:t>
            </a:r>
          </a:p>
          <a:p>
            <a:pPr marL="533400" indent="-533400">
              <a:buFont typeface="Arial" charset="0"/>
              <a:buNone/>
            </a:pPr>
            <a:endParaRPr lang="ru-RU" sz="4000" b="1" dirty="0" smtClean="0">
              <a:solidFill>
                <a:schemeClr val="accent2"/>
              </a:solidFill>
            </a:endParaRPr>
          </a:p>
        </p:txBody>
      </p:sp>
      <p:pic>
        <p:nvPicPr>
          <p:cNvPr id="26627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9091" y="126978"/>
            <a:ext cx="6078538" cy="49450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Дети, напрасно теряющие время, превращались в старичков.</a:t>
            </a:r>
            <a:endParaRPr lang="en-US" sz="40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grpSp>
        <p:nvGrpSpPr>
          <p:cNvPr id="14338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14348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9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0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ВЕРНО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339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14346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7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5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ВЕРНО.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4353" name="Picture 17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14354" name="Picture 18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75" y="4668838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  <p:pic>
        <p:nvPicPr>
          <p:cNvPr id="26627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7736" y="564858"/>
            <a:ext cx="7110295" cy="5784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10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Злые волшебники считали время на калькуляторе.</a:t>
            </a:r>
            <a:r>
              <a:rPr lang="ru-RU" dirty="0" smtClean="0"/>
              <a:t> </a:t>
            </a:r>
            <a:endParaRPr lang="en-US" dirty="0" smtClean="0"/>
          </a:p>
        </p:txBody>
      </p:sp>
      <p:grpSp>
        <p:nvGrpSpPr>
          <p:cNvPr id="27651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27652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53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0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ВЕРНО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7654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27655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56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5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ВЕРНО.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7659" name="Picture 11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27660" name="Picture 12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  <p:pic>
        <p:nvPicPr>
          <p:cNvPr id="26627" name="Picture 3" descr="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7286" y="931610"/>
            <a:ext cx="5962918" cy="4851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5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Детей, которые напрасно теряли время, в рассказе пятеро.</a:t>
            </a:r>
            <a:r>
              <a:rPr lang="ru-RU" sz="4000" dirty="0" smtClean="0"/>
              <a:t> </a:t>
            </a:r>
            <a:endParaRPr lang="en-US" sz="4000" dirty="0" smtClean="0"/>
          </a:p>
        </p:txBody>
      </p:sp>
      <p:grpSp>
        <p:nvGrpSpPr>
          <p:cNvPr id="28675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28676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77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0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ВЕРНО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678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28679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0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5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ВЕРНО.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8681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28682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  <p:pic>
        <p:nvPicPr>
          <p:cNvPr id="26627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710" y="1342040"/>
            <a:ext cx="5074275" cy="4128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5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Дом волшебников освещался керосиновой лампой.</a:t>
            </a:r>
            <a:r>
              <a:rPr lang="ru-RU" dirty="0" smtClean="0"/>
              <a:t> </a:t>
            </a:r>
            <a:endParaRPr lang="en-US" dirty="0" smtClean="0"/>
          </a:p>
        </p:txBody>
      </p:sp>
      <p:grpSp>
        <p:nvGrpSpPr>
          <p:cNvPr id="29699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29700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1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0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ВЕРНО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9702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29703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4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5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ВЕРНО.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9705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29706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  <p:pic>
        <p:nvPicPr>
          <p:cNvPr id="26627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3195" y="1146220"/>
            <a:ext cx="5651625" cy="4597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5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/>
                </a:solidFill>
              </a:rPr>
              <a:t>ОТГАДАЙТЕ ЗАГАДКУ: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5800725" y="1397000"/>
            <a:ext cx="2714625" cy="4779963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  </a:t>
            </a:r>
            <a:r>
              <a:rPr lang="ru-RU" sz="4000" b="1" smtClean="0">
                <a:solidFill>
                  <a:schemeClr val="accent2"/>
                </a:solidFill>
              </a:rPr>
              <a:t>Без ног и без крыльев оно,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4000" b="1" smtClean="0">
                <a:solidFill>
                  <a:schemeClr val="accent2"/>
                </a:solidFill>
              </a:rPr>
              <a:t>  быстро летит,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4000" b="1" smtClean="0">
                <a:solidFill>
                  <a:schemeClr val="accent2"/>
                </a:solidFill>
              </a:rPr>
              <a:t>  не догонишь его. </a:t>
            </a:r>
          </a:p>
        </p:txBody>
      </p:sp>
      <p:pic>
        <p:nvPicPr>
          <p:cNvPr id="16388" name="Picture 4" descr="47595643_1250462799_38568555_136976641_thumb[13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8763" y="225425"/>
            <a:ext cx="6157913" cy="60880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До леса дети – старички доехали на троллейбусе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r>
              <a:rPr lang="ru-RU" dirty="0" smtClean="0"/>
              <a:t> </a:t>
            </a:r>
            <a:endParaRPr lang="en-US" dirty="0" smtClean="0"/>
          </a:p>
        </p:txBody>
      </p:sp>
      <p:grpSp>
        <p:nvGrpSpPr>
          <p:cNvPr id="30723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30724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25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0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ВЕРНО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0726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30727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28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5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ВЕРНО.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0729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30730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  <p:pic>
        <p:nvPicPr>
          <p:cNvPr id="26627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6532" y="1300766"/>
            <a:ext cx="4749264" cy="3863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5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Среди злых волшебников не было Сергея Захаровича.</a:t>
            </a:r>
            <a:r>
              <a:rPr lang="ru-RU" dirty="0" smtClean="0"/>
              <a:t> </a:t>
            </a:r>
            <a:endParaRPr lang="en-US" dirty="0" smtClean="0"/>
          </a:p>
        </p:txBody>
      </p:sp>
      <p:grpSp>
        <p:nvGrpSpPr>
          <p:cNvPr id="31747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31748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49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0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ВЕРНО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1750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31751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2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5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ВЕРНО.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1753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31754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  <p:pic>
        <p:nvPicPr>
          <p:cNvPr id="26627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075" y="965915"/>
            <a:ext cx="5303346" cy="4314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5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Часы в доме волшебников называли часики.</a:t>
            </a:r>
            <a:r>
              <a:rPr lang="ru-RU" dirty="0" smtClean="0"/>
              <a:t>  </a:t>
            </a:r>
            <a:endParaRPr lang="en-US" dirty="0" smtClean="0"/>
          </a:p>
        </p:txBody>
      </p:sp>
      <p:grpSp>
        <p:nvGrpSpPr>
          <p:cNvPr id="32771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32772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73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0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ВЕРНО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2774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32775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76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5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ВЕРНО.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2777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32778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  <p:pic>
        <p:nvPicPr>
          <p:cNvPr id="26627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075" y="965915"/>
            <a:ext cx="5303346" cy="4314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16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Для совершения волшебства стрелку надо повернуть в обратную сторону 77 раз.</a:t>
            </a:r>
            <a:r>
              <a:rPr lang="ru-RU" sz="4000" dirty="0" smtClean="0"/>
              <a:t>  </a:t>
            </a:r>
            <a:endParaRPr lang="en-US" sz="4000" dirty="0" smtClean="0"/>
          </a:p>
        </p:txBody>
      </p:sp>
      <p:grpSp>
        <p:nvGrpSpPr>
          <p:cNvPr id="33795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33796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97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0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ВЕРНО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3798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33799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0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5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ВЕРНО.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3801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33802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 algn="ctr">
              <a:lnSpc>
                <a:spcPct val="80000"/>
              </a:lnSpc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</a:t>
            </a:r>
            <a:r>
              <a:rPr lang="ru-RU" sz="4000" b="1" dirty="0" smtClean="0">
                <a:solidFill>
                  <a:schemeClr val="accent2"/>
                </a:solidFill>
              </a:rPr>
              <a:t>ЗАДАНИЕ 2. </a:t>
            </a:r>
          </a:p>
          <a:p>
            <a:pPr marL="533400" indent="-533400" algn="ctr">
              <a:lnSpc>
                <a:spcPct val="80000"/>
              </a:lnSpc>
              <a:buFont typeface="Arial" charset="0"/>
              <a:buNone/>
            </a:pPr>
            <a:r>
              <a:rPr lang="ru-RU" sz="4000" b="1" dirty="0" smtClean="0">
                <a:solidFill>
                  <a:schemeClr val="accent2"/>
                </a:solidFill>
              </a:rPr>
              <a:t>«ДОПОЛНИ ПОСЛОВИЦУ»</a:t>
            </a:r>
          </a:p>
          <a:p>
            <a:pPr marL="533400" indent="-533400">
              <a:lnSpc>
                <a:spcPct val="80000"/>
              </a:lnSpc>
              <a:buFont typeface="Arial" charset="0"/>
              <a:buNone/>
            </a:pP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34820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4888" y="482600"/>
            <a:ext cx="4313237" cy="4873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Деньги пропали — наживешь, время пропало — ???????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en-US" sz="4000" dirty="0" smtClean="0"/>
          </a:p>
        </p:txBody>
      </p:sp>
      <p:grpSp>
        <p:nvGrpSpPr>
          <p:cNvPr id="35843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35844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45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59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вернешь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5846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35847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48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85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поймаешь.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5849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35850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  </a:t>
            </a: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34820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5625" y="811369"/>
            <a:ext cx="4422427" cy="4997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37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12825"/>
          </a:xfrm>
        </p:spPr>
        <p:txBody>
          <a:bodyPr/>
          <a:lstStyle/>
          <a:p>
            <a:r>
              <a:rPr lang="ru-RU" sz="4800" b="1" u="sng" smtClean="0">
                <a:solidFill>
                  <a:schemeClr val="accent2"/>
                </a:solidFill>
              </a:rPr>
              <a:t>Интересные факты о времени:</a:t>
            </a:r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4656138" y="1397000"/>
            <a:ext cx="3859212" cy="4965700"/>
          </a:xfrm>
        </p:spPr>
        <p:txBody>
          <a:bodyPr/>
          <a:lstStyle/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sz="3200" b="1" smtClean="0">
                <a:solidFill>
                  <a:schemeClr val="bg1"/>
                </a:solidFill>
              </a:rPr>
              <a:t>      </a:t>
            </a:r>
            <a:r>
              <a:rPr lang="ru-RU" sz="3200" b="1" smtClean="0">
                <a:solidFill>
                  <a:schemeClr val="accent2"/>
                </a:solidFill>
              </a:rPr>
              <a:t>У кошек сердце бьется чаще, чем у людей, поэтому время для них идет быстрее. У слонов пульс равняется в среднем 25-ти ударам в минуту, поэтому с точки зрения человека их время тянется медленнее. </a:t>
            </a: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endParaRPr lang="ru-RU" sz="3200" b="1" smtClean="0">
              <a:solidFill>
                <a:schemeClr val="accent2"/>
              </a:solidFill>
            </a:endParaRP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endParaRPr lang="ru-RU" sz="3200" b="1" smtClean="0">
              <a:solidFill>
                <a:schemeClr val="accent2"/>
              </a:solidFill>
            </a:endParaRP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endParaRPr lang="ru-RU" sz="3200" b="1" smtClean="0">
              <a:solidFill>
                <a:schemeClr val="bg1"/>
              </a:solidFill>
            </a:endParaRP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endParaRPr lang="ru-RU" sz="3200" b="1" smtClean="0">
              <a:solidFill>
                <a:schemeClr val="bg1"/>
              </a:solidFill>
            </a:endParaRPr>
          </a:p>
        </p:txBody>
      </p:sp>
      <p:pic>
        <p:nvPicPr>
          <p:cNvPr id="18437" name="Picture 5" descr="kataev1-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" y="1725613"/>
            <a:ext cx="4354513" cy="30940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Лучше поздно, чем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???????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en-US" b="1" dirty="0" smtClean="0"/>
          </a:p>
        </p:txBody>
      </p:sp>
      <p:grpSp>
        <p:nvGrpSpPr>
          <p:cNvPr id="36867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36868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69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33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навсегда.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6870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36871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72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1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никогда.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6873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36874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  </a:t>
            </a: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34820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5017" y="379569"/>
            <a:ext cx="5374478" cy="6072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53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Делу время, а потехе ?????</a:t>
            </a:r>
            <a:endParaRPr lang="en-US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grpSp>
        <p:nvGrpSpPr>
          <p:cNvPr id="37891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37892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893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6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accent2"/>
                  </a:solidFill>
                  <a:latin typeface="Times New Roman" pitchFamily="18" charset="0"/>
                </a:rPr>
                <a:t>год.</a:t>
              </a:r>
              <a:endParaRPr lang="en-US" sz="3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7894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37895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896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61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час.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7897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37898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  </a:t>
            </a: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34820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414" y="754350"/>
            <a:ext cx="4427298" cy="500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53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Всякому овощу своё ?????</a:t>
            </a:r>
            <a:endParaRPr lang="en-US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grpSp>
        <p:nvGrpSpPr>
          <p:cNvPr id="38915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38916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917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97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время.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8918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38919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920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55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удобрение.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8921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38922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body" idx="1"/>
          </p:nvPr>
        </p:nvSpPr>
        <p:spPr>
          <a:xfrm>
            <a:off x="315913" y="5365750"/>
            <a:ext cx="8412162" cy="7810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  </a:t>
            </a: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34820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991" y="1311034"/>
            <a:ext cx="3512898" cy="3969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53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Час упустишь, годом ?????</a:t>
            </a:r>
            <a:endParaRPr lang="en-US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grpSp>
        <p:nvGrpSpPr>
          <p:cNvPr id="39939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39940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41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42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нагонишь.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9942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39943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944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221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не наверстаешь.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9945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39946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body" idx="1"/>
          </p:nvPr>
        </p:nvSpPr>
        <p:spPr>
          <a:xfrm>
            <a:off x="268288" y="5069536"/>
            <a:ext cx="8412162" cy="781050"/>
          </a:xfrm>
        </p:spPr>
        <p:txBody>
          <a:bodyPr/>
          <a:lstStyle/>
          <a:p>
            <a:pPr marL="533400" indent="-533400" algn="ctr">
              <a:buFont typeface="Arial" charset="0"/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r>
              <a:rPr lang="ru-RU" sz="4800" b="1" dirty="0" smtClean="0">
                <a:solidFill>
                  <a:schemeClr val="accent2"/>
                </a:solidFill>
              </a:rPr>
              <a:t>ЗАДАНИЕ 3. </a:t>
            </a:r>
          </a:p>
          <a:p>
            <a:pPr marL="533400" indent="-533400" algn="ctr">
              <a:buFont typeface="Arial" charset="0"/>
              <a:buNone/>
            </a:pPr>
            <a:r>
              <a:rPr lang="ru-RU" sz="4800" b="1" dirty="0" smtClean="0">
                <a:solidFill>
                  <a:schemeClr val="accent2"/>
                </a:solidFill>
              </a:rPr>
              <a:t>«УГАДАЙ, КТО Я?»</a:t>
            </a:r>
          </a:p>
          <a:p>
            <a:pPr marL="533400" indent="-533400">
              <a:buFont typeface="Arial" charset="0"/>
              <a:buNone/>
            </a:pPr>
            <a:endParaRPr lang="ru-RU" sz="4400" b="1" dirty="0" smtClean="0">
              <a:solidFill>
                <a:schemeClr val="accent2"/>
              </a:solidFill>
            </a:endParaRPr>
          </a:p>
        </p:txBody>
      </p:sp>
      <p:pic>
        <p:nvPicPr>
          <p:cNvPr id="40964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325" y="446580"/>
            <a:ext cx="2478088" cy="44989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«За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дровяным сараем прыгает старушка – нарисовала мелом на асфальте классы и скачет на одной ножке, гоняет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камешек» КТО ЭТО?</a:t>
            </a:r>
            <a:r>
              <a:rPr lang="ru-RU" sz="4000" dirty="0" smtClean="0"/>
              <a:t> </a:t>
            </a:r>
            <a:endParaRPr lang="en-US" sz="4000" dirty="0" smtClean="0"/>
          </a:p>
        </p:txBody>
      </p:sp>
      <p:grpSp>
        <p:nvGrpSpPr>
          <p:cNvPr id="41987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41988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989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39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Наденька.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1990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41991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992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4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Машенька.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1993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41994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body" idx="1"/>
          </p:nvPr>
        </p:nvSpPr>
        <p:spPr>
          <a:xfrm>
            <a:off x="268288" y="5069536"/>
            <a:ext cx="8412162" cy="781050"/>
          </a:xfrm>
        </p:spPr>
        <p:txBody>
          <a:bodyPr/>
          <a:lstStyle/>
          <a:p>
            <a:pPr marL="533400" indent="-533400" algn="ctr">
              <a:buFont typeface="Arial" charset="0"/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endParaRPr lang="ru-RU" sz="4400" b="1" dirty="0" smtClean="0">
              <a:solidFill>
                <a:schemeClr val="accent2"/>
              </a:solidFill>
            </a:endParaRPr>
          </a:p>
        </p:txBody>
      </p:sp>
      <p:pic>
        <p:nvPicPr>
          <p:cNvPr id="40964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5706" y="137487"/>
            <a:ext cx="3116496" cy="5658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81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12825"/>
          </a:xfrm>
        </p:spPr>
        <p:txBody>
          <a:bodyPr/>
          <a:lstStyle/>
          <a:p>
            <a:r>
              <a:rPr lang="ru-RU" sz="4800" b="1" u="sng" smtClean="0">
                <a:solidFill>
                  <a:schemeClr val="accent2"/>
                </a:solidFill>
              </a:rPr>
              <a:t>Интересные факты о времени: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4656138" y="1397000"/>
            <a:ext cx="3859212" cy="4965700"/>
          </a:xfrm>
        </p:spPr>
        <p:txBody>
          <a:bodyPr/>
          <a:lstStyle/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b="1" smtClean="0">
                <a:solidFill>
                  <a:schemeClr val="bg1"/>
                </a:solidFill>
              </a:rPr>
              <a:t>      </a:t>
            </a:r>
            <a:r>
              <a:rPr lang="ru-RU" sz="3600" b="1" smtClean="0">
                <a:solidFill>
                  <a:schemeClr val="accent2"/>
                </a:solidFill>
              </a:rPr>
              <a:t>Часы идут по часовой стрелке — слева направо — потому что именно в этом направлении движется тень солнечных часов</a:t>
            </a:r>
            <a:r>
              <a:rPr lang="ru-RU" sz="1600" b="1" smtClean="0">
                <a:solidFill>
                  <a:schemeClr val="accent2"/>
                </a:solidFill>
              </a:rPr>
              <a:t>.</a:t>
            </a:r>
            <a:r>
              <a:rPr lang="ru-RU" sz="1600" smtClean="0">
                <a:solidFill>
                  <a:schemeClr val="accent2"/>
                </a:solidFill>
              </a:rPr>
              <a:t> </a:t>
            </a:r>
            <a:endParaRPr lang="ru-RU" b="1" smtClean="0">
              <a:solidFill>
                <a:schemeClr val="accent2"/>
              </a:solidFill>
            </a:endParaRP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endParaRPr lang="ru-RU" b="1" smtClean="0">
              <a:solidFill>
                <a:schemeClr val="accent2"/>
              </a:solidFill>
            </a:endParaRP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endParaRPr lang="ru-RU" b="1" smtClean="0">
              <a:solidFill>
                <a:schemeClr val="accent2"/>
              </a:solidFill>
            </a:endParaRPr>
          </a:p>
        </p:txBody>
      </p:sp>
      <p:pic>
        <p:nvPicPr>
          <p:cNvPr id="19461" name="Picture 5" descr="solnechnye_chasy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438" y="2006600"/>
            <a:ext cx="4386262" cy="24860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68782" y="1682392"/>
            <a:ext cx="8079436" cy="1325563"/>
          </a:xfrm>
        </p:spPr>
        <p:txBody>
          <a:bodyPr/>
          <a:lstStyle/>
          <a:p>
            <a:pPr marL="838200" indent="-838200" algn="ctr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       </a:t>
            </a:r>
            <a:r>
              <a:rPr lang="ru-RU" sz="4000" b="1" dirty="0" smtClean="0">
                <a:solidFill>
                  <a:schemeClr val="accent2"/>
                </a:solidFill>
                <a:latin typeface="+mn-lt"/>
                <a:cs typeface="Aparajita" pitchFamily="34" charset="0"/>
              </a:rPr>
              <a:t>Он учится в 3 классе </a:t>
            </a:r>
            <a:br>
              <a:rPr lang="ru-RU" sz="4000" b="1" dirty="0" smtClean="0">
                <a:solidFill>
                  <a:schemeClr val="accent2"/>
                </a:solidFill>
                <a:latin typeface="+mn-lt"/>
                <a:cs typeface="Aparajita" pitchFamily="34" charset="0"/>
              </a:rPr>
            </a:br>
            <a:r>
              <a:rPr lang="ru-RU" sz="4000" b="1" dirty="0" smtClean="0">
                <a:solidFill>
                  <a:schemeClr val="accent2"/>
                </a:solidFill>
                <a:latin typeface="+mn-lt"/>
                <a:cs typeface="Aparajita" pitchFamily="34" charset="0"/>
              </a:rPr>
              <a:t>школы № 14.</a:t>
            </a:r>
            <a:r>
              <a:rPr lang="ru-RU" b="1" dirty="0" smtClean="0">
                <a:solidFill>
                  <a:schemeClr val="accent2"/>
                </a:solidFill>
                <a:latin typeface="+mn-lt"/>
                <a:cs typeface="Aparajita" pitchFamily="34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+mn-lt"/>
                <a:cs typeface="Aparajita" pitchFamily="34" charset="0"/>
              </a:rPr>
              <a:t/>
            </a:r>
            <a:br>
              <a:rPr lang="ru-RU" b="1" dirty="0" smtClean="0">
                <a:solidFill>
                  <a:schemeClr val="accent2"/>
                </a:solidFill>
                <a:latin typeface="+mn-lt"/>
                <a:cs typeface="Aparajita" pitchFamily="34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+mn-lt"/>
                <a:cs typeface="Aparajita" pitchFamily="34" charset="0"/>
              </a:rPr>
              <a:t>КТО ЭТО?</a:t>
            </a:r>
            <a:endParaRPr lang="en-US" b="1" dirty="0" smtClean="0">
              <a:solidFill>
                <a:schemeClr val="accent2"/>
              </a:solidFill>
              <a:latin typeface="Aparajita" pitchFamily="34" charset="0"/>
              <a:cs typeface="Aparajita" pitchFamily="34" charset="0"/>
            </a:endParaRPr>
          </a:p>
        </p:txBody>
      </p:sp>
      <p:grpSp>
        <p:nvGrpSpPr>
          <p:cNvPr id="43011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43012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13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21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Леша Синицын.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014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43015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16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61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Петя Зубов.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017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43018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body" idx="1"/>
          </p:nvPr>
        </p:nvSpPr>
        <p:spPr>
          <a:xfrm>
            <a:off x="268288" y="5069536"/>
            <a:ext cx="8412162" cy="781050"/>
          </a:xfrm>
        </p:spPr>
        <p:txBody>
          <a:bodyPr/>
          <a:lstStyle/>
          <a:p>
            <a:pPr marL="533400" indent="-533400" algn="ctr">
              <a:buFont typeface="Arial" charset="0"/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endParaRPr lang="ru-RU" sz="4400" b="1" dirty="0" smtClean="0">
              <a:solidFill>
                <a:schemeClr val="accent2"/>
              </a:solidFill>
            </a:endParaRPr>
          </a:p>
        </p:txBody>
      </p:sp>
      <p:pic>
        <p:nvPicPr>
          <p:cNvPr id="40964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6917" y="446580"/>
            <a:ext cx="3116496" cy="5658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6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  Она выдает одежду в школьном 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гардеробе</a:t>
            </a:r>
            <a:b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КТО ЭТО?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r>
              <a:rPr lang="ru-RU" dirty="0" smtClean="0"/>
              <a:t> </a:t>
            </a:r>
            <a:endParaRPr lang="en-US" dirty="0" smtClean="0"/>
          </a:p>
        </p:txBody>
      </p:sp>
      <p:grpSp>
        <p:nvGrpSpPr>
          <p:cNvPr id="44035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44036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037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76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Тетя Наташа.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44039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040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43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Тетя Лена.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4041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44042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body" idx="1"/>
          </p:nvPr>
        </p:nvSpPr>
        <p:spPr>
          <a:xfrm>
            <a:off x="268288" y="5069536"/>
            <a:ext cx="8412162" cy="781050"/>
          </a:xfrm>
        </p:spPr>
        <p:txBody>
          <a:bodyPr/>
          <a:lstStyle/>
          <a:p>
            <a:pPr marL="533400" indent="-533400" algn="ctr">
              <a:buFont typeface="Arial" charset="0"/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endParaRPr lang="ru-RU" sz="4400" b="1" dirty="0" smtClean="0">
              <a:solidFill>
                <a:schemeClr val="accent2"/>
              </a:solidFill>
            </a:endParaRPr>
          </a:p>
        </p:txBody>
      </p:sp>
      <p:pic>
        <p:nvPicPr>
          <p:cNvPr id="40964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6923" y="1493949"/>
            <a:ext cx="2220370" cy="4031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45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  Он катается на трамвае № 9 и насвистывает</a:t>
            </a: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b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</a:rPr>
              <a:t>КТО ЭТО?</a:t>
            </a:r>
            <a:r>
              <a:rPr lang="ru-RU" dirty="0" smtClean="0"/>
              <a:t> </a:t>
            </a:r>
            <a:endParaRPr lang="en-US" dirty="0" smtClean="0"/>
          </a:p>
        </p:txBody>
      </p:sp>
      <p:grpSp>
        <p:nvGrpSpPr>
          <p:cNvPr id="45059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45060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61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255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Слава Перепелкин.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062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45063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177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Вася Зайцев.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5065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45066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body" idx="1"/>
          </p:nvPr>
        </p:nvSpPr>
        <p:spPr>
          <a:xfrm>
            <a:off x="268288" y="5069536"/>
            <a:ext cx="8412162" cy="781050"/>
          </a:xfrm>
        </p:spPr>
        <p:txBody>
          <a:bodyPr/>
          <a:lstStyle/>
          <a:p>
            <a:pPr marL="533400" indent="-533400" algn="ctr">
              <a:buFont typeface="Arial" charset="0"/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endParaRPr lang="ru-RU" sz="4400" b="1" dirty="0" smtClean="0">
              <a:solidFill>
                <a:schemeClr val="accent2"/>
              </a:solidFill>
            </a:endParaRPr>
          </a:p>
        </p:txBody>
      </p:sp>
      <p:pic>
        <p:nvPicPr>
          <p:cNvPr id="40964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953" y="1695568"/>
            <a:ext cx="1910689" cy="3468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45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  Она читает газету «Пионерская правда» и выковыривает изюм из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булочки.</a:t>
            </a:r>
            <a:b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КТО ЭТО?</a:t>
            </a:r>
            <a:r>
              <a:rPr lang="ru-RU" sz="4000" dirty="0" smtClean="0"/>
              <a:t> </a:t>
            </a:r>
            <a:endParaRPr lang="en-US" sz="4000" dirty="0" smtClean="0"/>
          </a:p>
        </p:txBody>
      </p:sp>
      <p:grpSp>
        <p:nvGrpSpPr>
          <p:cNvPr id="46083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46084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85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258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Маруся Поспелова.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6086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46087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88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24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Наташа Сорокина.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6089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46090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body" idx="1"/>
          </p:nvPr>
        </p:nvSpPr>
        <p:spPr>
          <a:xfrm>
            <a:off x="290155" y="5159688"/>
            <a:ext cx="8412162" cy="781050"/>
          </a:xfrm>
        </p:spPr>
        <p:txBody>
          <a:bodyPr/>
          <a:lstStyle/>
          <a:p>
            <a:pPr marL="533400" indent="-533400" algn="ctr">
              <a:lnSpc>
                <a:spcPct val="80000"/>
              </a:lnSpc>
              <a:buFont typeface="Arial" charset="0"/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  </a:t>
            </a:r>
            <a:r>
              <a:rPr lang="ru-RU" sz="4400" b="1" dirty="0" smtClean="0">
                <a:solidFill>
                  <a:schemeClr val="accent2"/>
                </a:solidFill>
              </a:rPr>
              <a:t>ЗАДАНИЕ 4. </a:t>
            </a:r>
          </a:p>
          <a:p>
            <a:pPr marL="533400" indent="-533400" algn="ctr">
              <a:lnSpc>
                <a:spcPct val="80000"/>
              </a:lnSpc>
              <a:buFont typeface="Arial" charset="0"/>
              <a:buNone/>
            </a:pPr>
            <a:r>
              <a:rPr lang="ru-RU" sz="4400" b="1" dirty="0" smtClean="0">
                <a:solidFill>
                  <a:schemeClr val="accent2"/>
                </a:solidFill>
              </a:rPr>
              <a:t>«ПУСТАЯ ТРАТА ВРЕМЕНИ»</a:t>
            </a:r>
          </a:p>
          <a:p>
            <a:pPr marL="533400" indent="-533400">
              <a:lnSpc>
                <a:spcPct val="80000"/>
              </a:lnSpc>
              <a:buFont typeface="Arial" charset="0"/>
              <a:buNone/>
            </a:pP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7108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9788" y="411476"/>
            <a:ext cx="1908175" cy="46180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Выберите занятие,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на которое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впустую тратит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свое время школьник.</a:t>
            </a:r>
            <a:r>
              <a:rPr lang="ru-RU" sz="4000" dirty="0" smtClean="0"/>
              <a:t> </a:t>
            </a:r>
            <a:endParaRPr lang="en-US" sz="4000" dirty="0" smtClean="0"/>
          </a:p>
        </p:txBody>
      </p:sp>
      <p:grpSp>
        <p:nvGrpSpPr>
          <p:cNvPr id="48131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48132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133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08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accent2"/>
                  </a:solidFill>
                  <a:latin typeface="Times New Roman" pitchFamily="18" charset="0"/>
                </a:rPr>
                <a:t>Чтение.</a:t>
              </a:r>
              <a:endParaRPr lang="en-US" sz="3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8134" name="Group 25"/>
          <p:cNvGrpSpPr>
            <a:grpSpLocks/>
          </p:cNvGrpSpPr>
          <p:nvPr/>
        </p:nvGrpSpPr>
        <p:grpSpPr bwMode="auto">
          <a:xfrm>
            <a:off x="1574800" y="4659315"/>
            <a:ext cx="5867400" cy="701675"/>
            <a:chOff x="1152" y="1776"/>
            <a:chExt cx="3696" cy="442"/>
          </a:xfrm>
        </p:grpSpPr>
        <p:sp>
          <p:nvSpPr>
            <p:cNvPr id="48135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136" name="Rectangle 9"/>
            <p:cNvSpPr>
              <a:spLocks noChangeArrowheads="1"/>
            </p:cNvSpPr>
            <p:nvPr/>
          </p:nvSpPr>
          <p:spPr bwMode="auto">
            <a:xfrm>
              <a:off x="1773" y="1814"/>
              <a:ext cx="285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accent2"/>
                  </a:solidFill>
                  <a:latin typeface="Times New Roman" pitchFamily="18" charset="0"/>
                </a:rPr>
                <a:t>Компьютерные игры.</a:t>
              </a:r>
              <a:endParaRPr lang="en-US" sz="3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8137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48138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body" idx="1"/>
          </p:nvPr>
        </p:nvSpPr>
        <p:spPr>
          <a:xfrm>
            <a:off x="290155" y="5159688"/>
            <a:ext cx="8412162" cy="7810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None/>
            </a:pP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7108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6080" y="205413"/>
            <a:ext cx="2531884" cy="6127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04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12825"/>
          </a:xfrm>
        </p:spPr>
        <p:txBody>
          <a:bodyPr/>
          <a:lstStyle/>
          <a:p>
            <a:r>
              <a:rPr lang="ru-RU" sz="4800" b="1" u="sng" smtClean="0">
                <a:solidFill>
                  <a:schemeClr val="accent2"/>
                </a:solidFill>
              </a:rPr>
              <a:t>Интересные факты о времени: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3879850" y="1397000"/>
            <a:ext cx="4800600" cy="5461000"/>
          </a:xfrm>
        </p:spPr>
        <p:txBody>
          <a:bodyPr/>
          <a:lstStyle/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bg1"/>
                </a:solidFill>
              </a:rPr>
              <a:t>        </a:t>
            </a: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b="1" smtClean="0">
                <a:solidFill>
                  <a:schemeClr val="bg1"/>
                </a:solidFill>
              </a:rPr>
              <a:t>      </a:t>
            </a:r>
            <a:r>
              <a:rPr lang="ru-RU" b="1" smtClean="0">
                <a:solidFill>
                  <a:schemeClr val="accent2"/>
                </a:solidFill>
              </a:rPr>
              <a:t>Оказывается, иногда в минуте насчитывается 61 секунда. Это происходит в некоторые годы 30 июня или 31 декабря, когда Международная служба вращения Земли прибавляет к времени "високосную" секунду. Делается это для того, чтобы всемирное время точнее соответствовало солнечному.</a:t>
            </a: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endParaRPr lang="ru-RU" b="1" smtClean="0">
              <a:solidFill>
                <a:schemeClr val="accent2"/>
              </a:solidFill>
            </a:endParaRPr>
          </a:p>
        </p:txBody>
      </p:sp>
      <p:pic>
        <p:nvPicPr>
          <p:cNvPr id="20485" name="Picture 5" descr="f5fb65afff8d0a24dae165c1ff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13" y="1952625"/>
            <a:ext cx="3559175" cy="20224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Выберите занятие,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на которое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впустую тратит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свое время школьник.</a:t>
            </a:r>
            <a:r>
              <a:rPr lang="ru-RU" sz="4000" dirty="0" smtClean="0"/>
              <a:t> </a:t>
            </a:r>
            <a:endParaRPr lang="en-US" sz="4000" dirty="0" smtClean="0"/>
          </a:p>
        </p:txBody>
      </p:sp>
      <p:grpSp>
        <p:nvGrpSpPr>
          <p:cNvPr id="49155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49156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57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235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accent2"/>
                  </a:solidFill>
                  <a:latin typeface="Times New Roman" pitchFamily="18" charset="0"/>
                </a:rPr>
                <a:t>Занятие спортом.</a:t>
              </a:r>
              <a:endParaRPr lang="en-US" sz="3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9158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49159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0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297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accent2"/>
                  </a:solidFill>
                  <a:latin typeface="Times New Roman" pitchFamily="18" charset="0"/>
                </a:rPr>
                <a:t>Просмотр телевизора.</a:t>
              </a:r>
              <a:endParaRPr lang="en-US" sz="3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9161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49162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body" idx="1"/>
          </p:nvPr>
        </p:nvSpPr>
        <p:spPr>
          <a:xfrm>
            <a:off x="290155" y="5159688"/>
            <a:ext cx="8412162" cy="7810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None/>
            </a:pP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7108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5934" y="915526"/>
            <a:ext cx="2073497" cy="501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60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Выберите занятие,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на которое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впустую тратит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свое время школьник.</a:t>
            </a:r>
            <a:r>
              <a:rPr lang="ru-RU" sz="4000" dirty="0" smtClean="0"/>
              <a:t> </a:t>
            </a:r>
            <a:endParaRPr lang="en-US" sz="4000" dirty="0" smtClean="0"/>
          </a:p>
        </p:txBody>
      </p:sp>
      <p:grpSp>
        <p:nvGrpSpPr>
          <p:cNvPr id="50179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50180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1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252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accent2"/>
                  </a:solidFill>
                  <a:latin typeface="Times New Roman" pitchFamily="18" charset="0"/>
                </a:rPr>
                <a:t>Прогулка по парку.</a:t>
              </a:r>
              <a:endParaRPr lang="en-US" sz="3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0182" name="Group 25"/>
          <p:cNvGrpSpPr>
            <a:grpSpLocks/>
          </p:cNvGrpSpPr>
          <p:nvPr/>
        </p:nvGrpSpPr>
        <p:grpSpPr bwMode="auto">
          <a:xfrm>
            <a:off x="1574800" y="4659311"/>
            <a:ext cx="5867400" cy="1211261"/>
            <a:chOff x="1152" y="1776"/>
            <a:chExt cx="3696" cy="763"/>
          </a:xfrm>
        </p:grpSpPr>
        <p:sp>
          <p:nvSpPr>
            <p:cNvPr id="50183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4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240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chemeClr val="accent2"/>
                  </a:solidFill>
                  <a:latin typeface="Times New Roman" pitchFamily="18" charset="0"/>
                </a:rPr>
                <a:t>Прогулки </a:t>
              </a:r>
              <a:r>
                <a:rPr lang="ru-RU" sz="3200" b="1" dirty="0">
                  <a:solidFill>
                    <a:schemeClr val="accent2"/>
                  </a:solidFill>
                  <a:latin typeface="Times New Roman" pitchFamily="18" charset="0"/>
                </a:rPr>
                <a:t>по </a:t>
              </a:r>
              <a:endParaRPr lang="ru-RU" sz="3200" b="1" dirty="0" smtClean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r>
                <a:rPr lang="ru-RU" sz="3200" b="1" dirty="0" smtClean="0">
                  <a:solidFill>
                    <a:schemeClr val="accent2"/>
                  </a:solidFill>
                  <a:latin typeface="Times New Roman" pitchFamily="18" charset="0"/>
                </a:rPr>
                <a:t>социальным </a:t>
              </a:r>
              <a:r>
                <a:rPr lang="ru-RU" sz="3200" b="1" dirty="0">
                  <a:solidFill>
                    <a:schemeClr val="accent2"/>
                  </a:solidFill>
                  <a:latin typeface="Times New Roman" pitchFamily="18" charset="0"/>
                </a:rPr>
                <a:t>сетям.</a:t>
              </a:r>
              <a:endParaRPr lang="en-US" sz="3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0185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50186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body" idx="1"/>
          </p:nvPr>
        </p:nvSpPr>
        <p:spPr>
          <a:xfrm>
            <a:off x="290155" y="5159688"/>
            <a:ext cx="8412162" cy="7810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None/>
            </a:pP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7108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8356" y="1236372"/>
            <a:ext cx="1744025" cy="4220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60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Выберите занятие,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на которое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впустую тратит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свое время школьник.</a:t>
            </a:r>
            <a:r>
              <a:rPr lang="ru-RU" sz="4000" dirty="0" smtClean="0"/>
              <a:t> </a:t>
            </a:r>
            <a:endParaRPr lang="en-US" sz="4000" dirty="0" smtClean="0"/>
          </a:p>
        </p:txBody>
      </p:sp>
      <p:grpSp>
        <p:nvGrpSpPr>
          <p:cNvPr id="51203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51204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205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5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accent2"/>
                  </a:solidFill>
                  <a:latin typeface="Times New Roman" pitchFamily="18" charset="0"/>
                </a:rPr>
                <a:t>Рисование.</a:t>
              </a:r>
              <a:endParaRPr lang="en-US" sz="3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1206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51207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208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287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accent2"/>
                  </a:solidFill>
                  <a:latin typeface="Times New Roman" pitchFamily="18" charset="0"/>
                </a:rPr>
                <a:t>«Лежание» на диване.</a:t>
              </a:r>
              <a:endParaRPr lang="en-US" sz="3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1209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51210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body" idx="1"/>
          </p:nvPr>
        </p:nvSpPr>
        <p:spPr>
          <a:xfrm>
            <a:off x="290155" y="5159688"/>
            <a:ext cx="8412162" cy="7810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None/>
            </a:pP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7108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0631" y="1262130"/>
            <a:ext cx="1547127" cy="3744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60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Выберите занятие,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на которое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впустую тратит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свое время школьник.</a:t>
            </a:r>
            <a:r>
              <a:rPr lang="ru-RU" sz="4000" dirty="0" smtClean="0"/>
              <a:t> </a:t>
            </a:r>
            <a:endParaRPr lang="en-US" sz="4000" dirty="0" smtClean="0"/>
          </a:p>
        </p:txBody>
      </p:sp>
      <p:grpSp>
        <p:nvGrpSpPr>
          <p:cNvPr id="52227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52228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229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142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Плаванье.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2230" name="Group 25"/>
          <p:cNvGrpSpPr>
            <a:grpSpLocks/>
          </p:cNvGrpSpPr>
          <p:nvPr/>
        </p:nvGrpSpPr>
        <p:grpSpPr bwMode="auto">
          <a:xfrm>
            <a:off x="1574800" y="4659313"/>
            <a:ext cx="5867400" cy="712787"/>
            <a:chOff x="1152" y="1776"/>
            <a:chExt cx="3696" cy="449"/>
          </a:xfrm>
        </p:grpSpPr>
        <p:sp>
          <p:nvSpPr>
            <p:cNvPr id="52231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232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221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Дразнить кошку.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2233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52234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body" idx="1"/>
          </p:nvPr>
        </p:nvSpPr>
        <p:spPr>
          <a:xfrm>
            <a:off x="290155" y="5159688"/>
            <a:ext cx="8412162" cy="7810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None/>
            </a:pPr>
            <a:endParaRPr lang="ru-RU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7108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7484" y="1519707"/>
            <a:ext cx="1121404" cy="2713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60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>
          <a:xfrm>
            <a:off x="488950" y="1708150"/>
            <a:ext cx="7886700" cy="1325563"/>
          </a:xfrm>
        </p:spPr>
        <p:txBody>
          <a:bodyPr/>
          <a:lstStyle/>
          <a:p>
            <a:pPr marL="838200" indent="-838200" algn="ctr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Выберите занятие,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на которое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впустую тратит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</a:rPr>
              <a:t> свое время школьник.</a:t>
            </a:r>
            <a:r>
              <a:rPr lang="ru-RU" sz="4000" dirty="0" smtClean="0"/>
              <a:t> </a:t>
            </a:r>
            <a:endParaRPr lang="en-US" sz="4000" dirty="0" smtClean="0"/>
          </a:p>
        </p:txBody>
      </p:sp>
      <p:grpSp>
        <p:nvGrpSpPr>
          <p:cNvPr id="53251" name="Group 24"/>
          <p:cNvGrpSpPr>
            <a:grpSpLocks/>
          </p:cNvGrpSpPr>
          <p:nvPr/>
        </p:nvGrpSpPr>
        <p:grpSpPr bwMode="auto">
          <a:xfrm>
            <a:off x="1644650" y="3567113"/>
            <a:ext cx="5867400" cy="712787"/>
            <a:chOff x="1152" y="1248"/>
            <a:chExt cx="3696" cy="449"/>
          </a:xfrm>
        </p:grpSpPr>
        <p:sp>
          <p:nvSpPr>
            <p:cNvPr id="53252" name="Freeform 5"/>
            <p:cNvSpPr>
              <a:spLocks/>
            </p:cNvSpPr>
            <p:nvPr/>
          </p:nvSpPr>
          <p:spPr bwMode="gray">
            <a:xfrm>
              <a:off x="1152" y="1248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C6B562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3253" name="Rectangle 6"/>
            <p:cNvSpPr>
              <a:spLocks noChangeArrowheads="1"/>
            </p:cNvSpPr>
            <p:nvPr/>
          </p:nvSpPr>
          <p:spPr bwMode="auto">
            <a:xfrm>
              <a:off x="1773" y="1332"/>
              <a:ext cx="239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Занятие музыкой.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3254" name="Group 25"/>
          <p:cNvGrpSpPr>
            <a:grpSpLocks/>
          </p:cNvGrpSpPr>
          <p:nvPr/>
        </p:nvGrpSpPr>
        <p:grpSpPr bwMode="auto">
          <a:xfrm>
            <a:off x="1574800" y="4659313"/>
            <a:ext cx="6124575" cy="712787"/>
            <a:chOff x="1152" y="1776"/>
            <a:chExt cx="3858" cy="449"/>
          </a:xfrm>
        </p:grpSpPr>
        <p:sp>
          <p:nvSpPr>
            <p:cNvPr id="53255" name="Freeform 8"/>
            <p:cNvSpPr>
              <a:spLocks/>
            </p:cNvSpPr>
            <p:nvPr/>
          </p:nvSpPr>
          <p:spPr bwMode="gray">
            <a:xfrm>
              <a:off x="1152" y="1776"/>
              <a:ext cx="3696" cy="442"/>
            </a:xfrm>
            <a:custGeom>
              <a:avLst/>
              <a:gdLst>
                <a:gd name="T0" fmla="*/ 202 w 4864"/>
                <a:gd name="T1" fmla="*/ 24 h 769"/>
                <a:gd name="T2" fmla="*/ 81 w 4864"/>
                <a:gd name="T3" fmla="*/ 59 h 769"/>
                <a:gd name="T4" fmla="*/ 52 w 4864"/>
                <a:gd name="T5" fmla="*/ 115 h 769"/>
                <a:gd name="T6" fmla="*/ 29 w 4864"/>
                <a:gd name="T7" fmla="*/ 135 h 769"/>
                <a:gd name="T8" fmla="*/ 11 w 4864"/>
                <a:gd name="T9" fmla="*/ 191 h 769"/>
                <a:gd name="T10" fmla="*/ 29 w 4864"/>
                <a:gd name="T11" fmla="*/ 257 h 769"/>
                <a:gd name="T12" fmla="*/ 150 w 4864"/>
                <a:gd name="T13" fmla="*/ 337 h 769"/>
                <a:gd name="T14" fmla="*/ 432 w 4864"/>
                <a:gd name="T15" fmla="*/ 376 h 769"/>
                <a:gd name="T16" fmla="*/ 705 w 4864"/>
                <a:gd name="T17" fmla="*/ 402 h 769"/>
                <a:gd name="T18" fmla="*/ 1331 w 4864"/>
                <a:gd name="T19" fmla="*/ 429 h 769"/>
                <a:gd name="T20" fmla="*/ 1815 w 4864"/>
                <a:gd name="T21" fmla="*/ 425 h 769"/>
                <a:gd name="T22" fmla="*/ 1994 w 4864"/>
                <a:gd name="T23" fmla="*/ 437 h 769"/>
                <a:gd name="T24" fmla="*/ 2302 w 4864"/>
                <a:gd name="T25" fmla="*/ 424 h 769"/>
                <a:gd name="T26" fmla="*/ 2817 w 4864"/>
                <a:gd name="T27" fmla="*/ 368 h 769"/>
                <a:gd name="T28" fmla="*/ 3083 w 4864"/>
                <a:gd name="T29" fmla="*/ 333 h 769"/>
                <a:gd name="T30" fmla="*/ 3210 w 4864"/>
                <a:gd name="T31" fmla="*/ 302 h 769"/>
                <a:gd name="T32" fmla="*/ 3291 w 4864"/>
                <a:gd name="T33" fmla="*/ 292 h 769"/>
                <a:gd name="T34" fmla="*/ 3210 w 4864"/>
                <a:gd name="T35" fmla="*/ 282 h 769"/>
                <a:gd name="T36" fmla="*/ 3302 w 4864"/>
                <a:gd name="T37" fmla="*/ 302 h 769"/>
                <a:gd name="T38" fmla="*/ 3528 w 4864"/>
                <a:gd name="T39" fmla="*/ 262 h 769"/>
                <a:gd name="T40" fmla="*/ 3685 w 4864"/>
                <a:gd name="T41" fmla="*/ 196 h 769"/>
                <a:gd name="T42" fmla="*/ 3552 w 4864"/>
                <a:gd name="T43" fmla="*/ 160 h 769"/>
                <a:gd name="T44" fmla="*/ 3123 w 4864"/>
                <a:gd name="T45" fmla="*/ 171 h 769"/>
                <a:gd name="T46" fmla="*/ 3262 w 4864"/>
                <a:gd name="T47" fmla="*/ 171 h 769"/>
                <a:gd name="T48" fmla="*/ 3534 w 4864"/>
                <a:gd name="T49" fmla="*/ 115 h 769"/>
                <a:gd name="T50" fmla="*/ 3430 w 4864"/>
                <a:gd name="T51" fmla="*/ 84 h 769"/>
                <a:gd name="T52" fmla="*/ 2979 w 4864"/>
                <a:gd name="T53" fmla="*/ 100 h 769"/>
                <a:gd name="T54" fmla="*/ 3014 w 4864"/>
                <a:gd name="T55" fmla="*/ 84 h 769"/>
                <a:gd name="T56" fmla="*/ 2719 w 4864"/>
                <a:gd name="T57" fmla="*/ 70 h 769"/>
                <a:gd name="T58" fmla="*/ 2400 w 4864"/>
                <a:gd name="T59" fmla="*/ 95 h 769"/>
                <a:gd name="T60" fmla="*/ 1717 w 4864"/>
                <a:gd name="T61" fmla="*/ 107 h 769"/>
                <a:gd name="T62" fmla="*/ 1429 w 4864"/>
                <a:gd name="T63" fmla="*/ 101 h 769"/>
                <a:gd name="T64" fmla="*/ 1109 w 4864"/>
                <a:gd name="T65" fmla="*/ 101 h 769"/>
                <a:gd name="T66" fmla="*/ 735 w 4864"/>
                <a:gd name="T67" fmla="*/ 75 h 769"/>
                <a:gd name="T68" fmla="*/ 567 w 4864"/>
                <a:gd name="T69" fmla="*/ 34 h 769"/>
                <a:gd name="T70" fmla="*/ 359 w 4864"/>
                <a:gd name="T71" fmla="*/ 3 h 769"/>
                <a:gd name="T72" fmla="*/ 233 w 4864"/>
                <a:gd name="T73" fmla="*/ 2 h 7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64"/>
                <a:gd name="T112" fmla="*/ 0 h 769"/>
                <a:gd name="T113" fmla="*/ 4864 w 4864"/>
                <a:gd name="T114" fmla="*/ 769 h 7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64" h="769">
                  <a:moveTo>
                    <a:pt x="306" y="4"/>
                  </a:moveTo>
                  <a:cubicBezTo>
                    <a:pt x="265" y="21"/>
                    <a:pt x="307" y="25"/>
                    <a:pt x="266" y="42"/>
                  </a:cubicBezTo>
                  <a:cubicBezTo>
                    <a:pt x="228" y="27"/>
                    <a:pt x="225" y="21"/>
                    <a:pt x="167" y="42"/>
                  </a:cubicBezTo>
                  <a:cubicBezTo>
                    <a:pt x="141" y="52"/>
                    <a:pt x="142" y="90"/>
                    <a:pt x="107" y="103"/>
                  </a:cubicBezTo>
                  <a:cubicBezTo>
                    <a:pt x="84" y="130"/>
                    <a:pt x="69" y="156"/>
                    <a:pt x="46" y="182"/>
                  </a:cubicBezTo>
                  <a:cubicBezTo>
                    <a:pt x="53" y="188"/>
                    <a:pt x="61" y="196"/>
                    <a:pt x="69" y="200"/>
                  </a:cubicBezTo>
                  <a:cubicBezTo>
                    <a:pt x="76" y="204"/>
                    <a:pt x="94" y="200"/>
                    <a:pt x="91" y="209"/>
                  </a:cubicBezTo>
                  <a:cubicBezTo>
                    <a:pt x="89" y="218"/>
                    <a:pt x="47" y="232"/>
                    <a:pt x="38" y="235"/>
                  </a:cubicBezTo>
                  <a:cubicBezTo>
                    <a:pt x="20" y="298"/>
                    <a:pt x="37" y="278"/>
                    <a:pt x="0" y="306"/>
                  </a:cubicBezTo>
                  <a:cubicBezTo>
                    <a:pt x="5" y="314"/>
                    <a:pt x="11" y="322"/>
                    <a:pt x="15" y="332"/>
                  </a:cubicBezTo>
                  <a:cubicBezTo>
                    <a:pt x="27" y="345"/>
                    <a:pt x="65" y="366"/>
                    <a:pt x="69" y="385"/>
                  </a:cubicBezTo>
                  <a:cubicBezTo>
                    <a:pt x="71" y="398"/>
                    <a:pt x="28" y="428"/>
                    <a:pt x="38" y="447"/>
                  </a:cubicBezTo>
                  <a:cubicBezTo>
                    <a:pt x="28" y="480"/>
                    <a:pt x="110" y="494"/>
                    <a:pt x="129" y="499"/>
                  </a:cubicBezTo>
                  <a:cubicBezTo>
                    <a:pt x="157" y="521"/>
                    <a:pt x="162" y="579"/>
                    <a:pt x="198" y="587"/>
                  </a:cubicBezTo>
                  <a:cubicBezTo>
                    <a:pt x="275" y="607"/>
                    <a:pt x="321" y="631"/>
                    <a:pt x="400" y="635"/>
                  </a:cubicBezTo>
                  <a:cubicBezTo>
                    <a:pt x="471" y="643"/>
                    <a:pt x="513" y="654"/>
                    <a:pt x="568" y="655"/>
                  </a:cubicBezTo>
                  <a:cubicBezTo>
                    <a:pt x="628" y="661"/>
                    <a:pt x="700" y="664"/>
                    <a:pt x="760" y="671"/>
                  </a:cubicBezTo>
                  <a:cubicBezTo>
                    <a:pt x="817" y="693"/>
                    <a:pt x="869" y="677"/>
                    <a:pt x="928" y="699"/>
                  </a:cubicBezTo>
                  <a:cubicBezTo>
                    <a:pt x="1070" y="753"/>
                    <a:pt x="1355" y="693"/>
                    <a:pt x="1355" y="693"/>
                  </a:cubicBezTo>
                  <a:cubicBezTo>
                    <a:pt x="1539" y="731"/>
                    <a:pt x="1520" y="737"/>
                    <a:pt x="1751" y="746"/>
                  </a:cubicBezTo>
                  <a:cubicBezTo>
                    <a:pt x="1912" y="769"/>
                    <a:pt x="1924" y="727"/>
                    <a:pt x="2228" y="743"/>
                  </a:cubicBezTo>
                  <a:cubicBezTo>
                    <a:pt x="2298" y="752"/>
                    <a:pt x="2337" y="736"/>
                    <a:pt x="2388" y="739"/>
                  </a:cubicBezTo>
                  <a:cubicBezTo>
                    <a:pt x="2439" y="742"/>
                    <a:pt x="2496" y="758"/>
                    <a:pt x="2535" y="762"/>
                  </a:cubicBezTo>
                  <a:cubicBezTo>
                    <a:pt x="2574" y="766"/>
                    <a:pt x="2586" y="753"/>
                    <a:pt x="2624" y="761"/>
                  </a:cubicBezTo>
                  <a:cubicBezTo>
                    <a:pt x="2654" y="767"/>
                    <a:pt x="2674" y="747"/>
                    <a:pt x="2710" y="746"/>
                  </a:cubicBezTo>
                  <a:cubicBezTo>
                    <a:pt x="2816" y="740"/>
                    <a:pt x="2923" y="740"/>
                    <a:pt x="3030" y="737"/>
                  </a:cubicBezTo>
                  <a:cubicBezTo>
                    <a:pt x="3165" y="698"/>
                    <a:pt x="3192" y="700"/>
                    <a:pt x="3372" y="693"/>
                  </a:cubicBezTo>
                  <a:cubicBezTo>
                    <a:pt x="3491" y="677"/>
                    <a:pt x="3585" y="649"/>
                    <a:pt x="3707" y="640"/>
                  </a:cubicBezTo>
                  <a:cubicBezTo>
                    <a:pt x="3778" y="612"/>
                    <a:pt x="3647" y="661"/>
                    <a:pt x="3814" y="623"/>
                  </a:cubicBezTo>
                  <a:cubicBezTo>
                    <a:pt x="3939" y="593"/>
                    <a:pt x="3882" y="589"/>
                    <a:pt x="4057" y="579"/>
                  </a:cubicBezTo>
                  <a:cubicBezTo>
                    <a:pt x="4154" y="551"/>
                    <a:pt x="4197" y="549"/>
                    <a:pt x="4316" y="543"/>
                  </a:cubicBezTo>
                  <a:cubicBezTo>
                    <a:pt x="4293" y="535"/>
                    <a:pt x="4233" y="529"/>
                    <a:pt x="4225" y="526"/>
                  </a:cubicBezTo>
                  <a:cubicBezTo>
                    <a:pt x="4217" y="523"/>
                    <a:pt x="4240" y="518"/>
                    <a:pt x="4247" y="517"/>
                  </a:cubicBezTo>
                  <a:cubicBezTo>
                    <a:pt x="4275" y="513"/>
                    <a:pt x="4303" y="511"/>
                    <a:pt x="4331" y="508"/>
                  </a:cubicBezTo>
                  <a:cubicBezTo>
                    <a:pt x="4303" y="505"/>
                    <a:pt x="4275" y="504"/>
                    <a:pt x="4247" y="499"/>
                  </a:cubicBezTo>
                  <a:cubicBezTo>
                    <a:pt x="4240" y="498"/>
                    <a:pt x="4221" y="499"/>
                    <a:pt x="4225" y="491"/>
                  </a:cubicBezTo>
                  <a:cubicBezTo>
                    <a:pt x="4230" y="480"/>
                    <a:pt x="4245" y="485"/>
                    <a:pt x="4255" y="482"/>
                  </a:cubicBezTo>
                  <a:cubicBezTo>
                    <a:pt x="4318" y="494"/>
                    <a:pt x="4297" y="507"/>
                    <a:pt x="4346" y="526"/>
                  </a:cubicBezTo>
                  <a:cubicBezTo>
                    <a:pt x="4398" y="511"/>
                    <a:pt x="4453" y="470"/>
                    <a:pt x="4506" y="464"/>
                  </a:cubicBezTo>
                  <a:cubicBezTo>
                    <a:pt x="4552" y="460"/>
                    <a:pt x="4598" y="458"/>
                    <a:pt x="4643" y="455"/>
                  </a:cubicBezTo>
                  <a:cubicBezTo>
                    <a:pt x="4690" y="420"/>
                    <a:pt x="4742" y="423"/>
                    <a:pt x="4795" y="411"/>
                  </a:cubicBezTo>
                  <a:cubicBezTo>
                    <a:pt x="4834" y="382"/>
                    <a:pt x="4813" y="403"/>
                    <a:pt x="4849" y="341"/>
                  </a:cubicBezTo>
                  <a:cubicBezTo>
                    <a:pt x="4854" y="332"/>
                    <a:pt x="4864" y="314"/>
                    <a:pt x="4864" y="314"/>
                  </a:cubicBezTo>
                  <a:cubicBezTo>
                    <a:pt x="4803" y="279"/>
                    <a:pt x="4742" y="285"/>
                    <a:pt x="4674" y="279"/>
                  </a:cubicBezTo>
                  <a:cubicBezTo>
                    <a:pt x="4490" y="287"/>
                    <a:pt x="4499" y="279"/>
                    <a:pt x="4384" y="306"/>
                  </a:cubicBezTo>
                  <a:cubicBezTo>
                    <a:pt x="4293" y="303"/>
                    <a:pt x="4202" y="303"/>
                    <a:pt x="4110" y="297"/>
                  </a:cubicBezTo>
                  <a:cubicBezTo>
                    <a:pt x="4103" y="297"/>
                    <a:pt x="4126" y="288"/>
                    <a:pt x="4133" y="288"/>
                  </a:cubicBezTo>
                  <a:cubicBezTo>
                    <a:pt x="4187" y="288"/>
                    <a:pt x="4240" y="294"/>
                    <a:pt x="4293" y="297"/>
                  </a:cubicBezTo>
                  <a:cubicBezTo>
                    <a:pt x="4391" y="282"/>
                    <a:pt x="4444" y="268"/>
                    <a:pt x="4552" y="262"/>
                  </a:cubicBezTo>
                  <a:cubicBezTo>
                    <a:pt x="4601" y="247"/>
                    <a:pt x="4610" y="232"/>
                    <a:pt x="4651" y="200"/>
                  </a:cubicBezTo>
                  <a:cubicBezTo>
                    <a:pt x="4609" y="188"/>
                    <a:pt x="4562" y="193"/>
                    <a:pt x="4521" y="174"/>
                  </a:cubicBezTo>
                  <a:cubicBezTo>
                    <a:pt x="4514" y="171"/>
                    <a:pt x="4516" y="156"/>
                    <a:pt x="4514" y="147"/>
                  </a:cubicBezTo>
                  <a:cubicBezTo>
                    <a:pt x="4141" y="166"/>
                    <a:pt x="4291" y="156"/>
                    <a:pt x="4065" y="174"/>
                  </a:cubicBezTo>
                  <a:cubicBezTo>
                    <a:pt x="4015" y="182"/>
                    <a:pt x="3972" y="194"/>
                    <a:pt x="3920" y="174"/>
                  </a:cubicBezTo>
                  <a:cubicBezTo>
                    <a:pt x="3911" y="171"/>
                    <a:pt x="3935" y="160"/>
                    <a:pt x="3943" y="156"/>
                  </a:cubicBezTo>
                  <a:cubicBezTo>
                    <a:pt x="3951" y="152"/>
                    <a:pt x="3958" y="150"/>
                    <a:pt x="3966" y="147"/>
                  </a:cubicBezTo>
                  <a:cubicBezTo>
                    <a:pt x="3918" y="110"/>
                    <a:pt x="3968" y="135"/>
                    <a:pt x="3935" y="77"/>
                  </a:cubicBezTo>
                  <a:cubicBezTo>
                    <a:pt x="3812" y="86"/>
                    <a:pt x="3702" y="113"/>
                    <a:pt x="3578" y="121"/>
                  </a:cubicBezTo>
                  <a:cubicBezTo>
                    <a:pt x="3524" y="128"/>
                    <a:pt x="3477" y="135"/>
                    <a:pt x="3425" y="156"/>
                  </a:cubicBezTo>
                  <a:cubicBezTo>
                    <a:pt x="3342" y="188"/>
                    <a:pt x="3248" y="162"/>
                    <a:pt x="3159" y="165"/>
                  </a:cubicBezTo>
                  <a:cubicBezTo>
                    <a:pt x="2928" y="254"/>
                    <a:pt x="2813" y="169"/>
                    <a:pt x="2544" y="191"/>
                  </a:cubicBezTo>
                  <a:cubicBezTo>
                    <a:pt x="2445" y="200"/>
                    <a:pt x="2305" y="198"/>
                    <a:pt x="2260" y="187"/>
                  </a:cubicBezTo>
                  <a:cubicBezTo>
                    <a:pt x="2172" y="153"/>
                    <a:pt x="2149" y="194"/>
                    <a:pt x="2056" y="195"/>
                  </a:cubicBezTo>
                  <a:cubicBezTo>
                    <a:pt x="1964" y="187"/>
                    <a:pt x="1913" y="188"/>
                    <a:pt x="1880" y="175"/>
                  </a:cubicBezTo>
                  <a:cubicBezTo>
                    <a:pt x="1790" y="181"/>
                    <a:pt x="1677" y="212"/>
                    <a:pt x="1591" y="191"/>
                  </a:cubicBezTo>
                  <a:cubicBezTo>
                    <a:pt x="1548" y="181"/>
                    <a:pt x="1503" y="186"/>
                    <a:pt x="1460" y="175"/>
                  </a:cubicBezTo>
                  <a:cubicBezTo>
                    <a:pt x="1435" y="185"/>
                    <a:pt x="1426" y="155"/>
                    <a:pt x="1401" y="165"/>
                  </a:cubicBezTo>
                  <a:cubicBezTo>
                    <a:pt x="1252" y="156"/>
                    <a:pt x="1118" y="135"/>
                    <a:pt x="967" y="130"/>
                  </a:cubicBezTo>
                  <a:cubicBezTo>
                    <a:pt x="926" y="125"/>
                    <a:pt x="836" y="116"/>
                    <a:pt x="799" y="103"/>
                  </a:cubicBezTo>
                  <a:cubicBezTo>
                    <a:pt x="798" y="103"/>
                    <a:pt x="754" y="62"/>
                    <a:pt x="746" y="59"/>
                  </a:cubicBezTo>
                  <a:cubicBezTo>
                    <a:pt x="686" y="39"/>
                    <a:pt x="609" y="39"/>
                    <a:pt x="548" y="33"/>
                  </a:cubicBezTo>
                  <a:cubicBezTo>
                    <a:pt x="523" y="22"/>
                    <a:pt x="497" y="17"/>
                    <a:pt x="472" y="6"/>
                  </a:cubicBezTo>
                  <a:cubicBezTo>
                    <a:pt x="441" y="9"/>
                    <a:pt x="411" y="11"/>
                    <a:pt x="381" y="15"/>
                  </a:cubicBezTo>
                  <a:cubicBezTo>
                    <a:pt x="353" y="15"/>
                    <a:pt x="325" y="0"/>
                    <a:pt x="30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78B081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3256" name="Rectangle 9"/>
            <p:cNvSpPr>
              <a:spLocks noChangeArrowheads="1"/>
            </p:cNvSpPr>
            <p:nvPr/>
          </p:nvSpPr>
          <p:spPr bwMode="auto">
            <a:xfrm>
              <a:off x="1773" y="1860"/>
              <a:ext cx="323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>
                  <a:solidFill>
                    <a:schemeClr val="accent2"/>
                  </a:solidFill>
                  <a:latin typeface="Times New Roman" pitchFamily="18" charset="0"/>
                </a:rPr>
                <a:t>Хождение по магазинам.</a:t>
              </a:r>
              <a:endParaRPr lang="en-US" sz="32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3257" name="Picture 9" descr="0_7c7c3_78a3a549_M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417888"/>
            <a:ext cx="914400" cy="920750"/>
          </a:xfrm>
          <a:prstGeom prst="rect">
            <a:avLst/>
          </a:prstGeom>
          <a:noFill/>
        </p:spPr>
      </p:pic>
      <p:pic>
        <p:nvPicPr>
          <p:cNvPr id="53258" name="Picture 10" descr="0_7c7c3_78a3a549_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50" y="4578350"/>
            <a:ext cx="914400" cy="920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body" idx="1"/>
          </p:nvPr>
        </p:nvSpPr>
        <p:spPr>
          <a:xfrm>
            <a:off x="315913" y="1512888"/>
            <a:ext cx="8412162" cy="4633912"/>
          </a:xfrm>
        </p:spPr>
        <p:txBody>
          <a:bodyPr/>
          <a:lstStyle/>
          <a:p>
            <a:pPr marL="533400" indent="-533400">
              <a:buFont typeface="Arial" charset="0"/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                     </a:t>
            </a:r>
            <a:r>
              <a:rPr lang="ru-RU" sz="4400" b="1" dirty="0" smtClean="0">
                <a:solidFill>
                  <a:schemeClr val="accent2"/>
                </a:solidFill>
              </a:rPr>
              <a:t>МОЛОДЕЦ! </a:t>
            </a:r>
          </a:p>
          <a:p>
            <a:pPr marL="533400" indent="-533400">
              <a:buFont typeface="Arial" charset="0"/>
              <a:buNone/>
            </a:pPr>
            <a:r>
              <a:rPr lang="ru-RU" sz="4400" b="1" dirty="0" smtClean="0">
                <a:solidFill>
                  <a:schemeClr val="accent2"/>
                </a:solidFill>
              </a:rPr>
              <a:t>     ВЫ УНИЖТОЖИЛИ ВСЕХ</a:t>
            </a:r>
          </a:p>
          <a:p>
            <a:pPr marL="533400" indent="-533400">
              <a:buFont typeface="Arial" charset="0"/>
              <a:buNone/>
            </a:pPr>
            <a:r>
              <a:rPr lang="ru-RU" sz="4400" b="1" dirty="0" smtClean="0">
                <a:solidFill>
                  <a:schemeClr val="accent2"/>
                </a:solidFill>
              </a:rPr>
              <a:t>         ЗЛЫХ   ВОЛШЕБНИКОВ, </a:t>
            </a:r>
          </a:p>
          <a:p>
            <a:pPr marL="533400" indent="-533400">
              <a:buFont typeface="Arial" charset="0"/>
              <a:buNone/>
            </a:pPr>
            <a:r>
              <a:rPr lang="ru-RU" sz="4400" b="1" dirty="0" smtClean="0">
                <a:solidFill>
                  <a:schemeClr val="accent2"/>
                </a:solidFill>
              </a:rPr>
              <a:t>      КРАДУЩИХ НАШЕ ВРЕМЯ!</a:t>
            </a:r>
          </a:p>
          <a:p>
            <a:pPr marL="533400" indent="-533400">
              <a:buFont typeface="Arial" charset="0"/>
              <a:buNone/>
            </a:pPr>
            <a:r>
              <a:rPr lang="ru-RU" sz="4400" b="1" dirty="0" smtClean="0">
                <a:solidFill>
                  <a:schemeClr val="accent2"/>
                </a:solidFill>
              </a:rPr>
              <a:t>       СПАСИБО ЗА ВНИМАНИЕ!</a:t>
            </a:r>
          </a:p>
          <a:p>
            <a:pPr marL="533400" indent="-533400">
              <a:buFont typeface="Arial" charset="0"/>
              <a:buNone/>
            </a:pPr>
            <a:endParaRPr lang="ru-RU" sz="4400" b="1" dirty="0" smtClean="0">
              <a:solidFill>
                <a:schemeClr val="accent2"/>
              </a:solidFill>
            </a:endParaRPr>
          </a:p>
        </p:txBody>
      </p:sp>
      <p:pic>
        <p:nvPicPr>
          <p:cNvPr id="3" name="Picture 4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767" y="734096"/>
            <a:ext cx="599891" cy="14518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12825"/>
          </a:xfrm>
        </p:spPr>
        <p:txBody>
          <a:bodyPr/>
          <a:lstStyle/>
          <a:p>
            <a:r>
              <a:rPr lang="ru-RU" sz="4800" b="1" u="sng" smtClean="0">
                <a:solidFill>
                  <a:schemeClr val="accent2"/>
                </a:solidFill>
              </a:rPr>
              <a:t>Интересные факты о времени: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3578225" y="1223963"/>
            <a:ext cx="5008563" cy="5461000"/>
          </a:xfrm>
        </p:spPr>
        <p:txBody>
          <a:bodyPr/>
          <a:lstStyle/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        </a:t>
            </a: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bg1"/>
                </a:solidFill>
              </a:rPr>
              <a:t>          </a:t>
            </a:r>
            <a:r>
              <a:rPr lang="ru-RU" sz="4800" b="1" smtClean="0">
                <a:solidFill>
                  <a:schemeClr val="accent2"/>
                </a:solidFill>
              </a:rPr>
              <a:t>Согласно средневековым законам, промежуток времени "момент" равнялся полутора минутам. </a:t>
            </a:r>
          </a:p>
        </p:txBody>
      </p:sp>
      <p:pic>
        <p:nvPicPr>
          <p:cNvPr id="21509" name="Picture 5" descr="imgpreview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2401888"/>
            <a:ext cx="3213100" cy="23812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body" idx="1"/>
          </p:nvPr>
        </p:nvSpPr>
        <p:spPr>
          <a:xfrm>
            <a:off x="315913" y="1512888"/>
            <a:ext cx="8412162" cy="4633912"/>
          </a:xfrm>
        </p:spPr>
        <p:txBody>
          <a:bodyPr/>
          <a:lstStyle/>
          <a:p>
            <a:pPr marL="533400" indent="-533400" algn="ctr">
              <a:lnSpc>
                <a:spcPct val="80000"/>
              </a:lnSpc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    </a:t>
            </a:r>
            <a:r>
              <a:rPr lang="ru-RU" sz="4000" b="1" dirty="0" smtClean="0">
                <a:solidFill>
                  <a:schemeClr val="accent2"/>
                </a:solidFill>
              </a:rPr>
              <a:t>МБУ «ЦБС ГОРОДСКОГО ОКРУГА СЫЗРАНЬ» </a:t>
            </a:r>
          </a:p>
          <a:p>
            <a:pPr marL="533400" indent="-533400" algn="ctr">
              <a:lnSpc>
                <a:spcPct val="80000"/>
              </a:lnSpc>
              <a:buFont typeface="Arial" charset="0"/>
              <a:buNone/>
            </a:pPr>
            <a:r>
              <a:rPr lang="ru-RU" sz="4000" b="1" dirty="0" smtClean="0">
                <a:solidFill>
                  <a:schemeClr val="accent2"/>
                </a:solidFill>
              </a:rPr>
              <a:t>     ЦДБ ИМЕНИ А.П.ГАЙДАРА</a:t>
            </a:r>
          </a:p>
          <a:p>
            <a:pPr marL="533400" indent="-533400" algn="ctr">
              <a:lnSpc>
                <a:spcPct val="80000"/>
              </a:lnSpc>
              <a:buFont typeface="Arial" charset="0"/>
              <a:buNone/>
            </a:pPr>
            <a:endParaRPr lang="ru-RU" sz="4000" b="1" dirty="0" smtClean="0">
              <a:solidFill>
                <a:schemeClr val="accent2"/>
              </a:solidFill>
            </a:endParaRPr>
          </a:p>
          <a:p>
            <a:pPr marL="533400" indent="-533400" algn="ctr">
              <a:lnSpc>
                <a:spcPct val="80000"/>
              </a:lnSpc>
              <a:buFont typeface="Arial" charset="0"/>
              <a:buNone/>
            </a:pPr>
            <a:r>
              <a:rPr lang="ru-RU" sz="4000" b="1" dirty="0" smtClean="0">
                <a:solidFill>
                  <a:schemeClr val="accent2"/>
                </a:solidFill>
              </a:rPr>
              <a:t>      Презентация подготовлена ведущим библиотекарем ЦДБ имени </a:t>
            </a:r>
            <a:r>
              <a:rPr lang="ru-RU" sz="4000" b="1" dirty="0" err="1" smtClean="0">
                <a:solidFill>
                  <a:schemeClr val="accent2"/>
                </a:solidFill>
              </a:rPr>
              <a:t>А.П.Гайдара</a:t>
            </a:r>
            <a:r>
              <a:rPr lang="ru-RU" sz="4000" b="1" dirty="0" smtClean="0">
                <a:solidFill>
                  <a:schemeClr val="accent2"/>
                </a:solidFill>
              </a:rPr>
              <a:t> </a:t>
            </a:r>
          </a:p>
          <a:p>
            <a:pPr marL="533400" indent="-533400" algn="ctr">
              <a:lnSpc>
                <a:spcPct val="80000"/>
              </a:lnSpc>
              <a:buFont typeface="Arial" charset="0"/>
              <a:buNone/>
            </a:pPr>
            <a:r>
              <a:rPr lang="ru-RU" sz="4000" b="1" dirty="0" smtClean="0">
                <a:solidFill>
                  <a:schemeClr val="accent2"/>
                </a:solidFill>
              </a:rPr>
              <a:t>Коваленко И.И.</a:t>
            </a:r>
          </a:p>
          <a:p>
            <a:pPr marL="533400" indent="-533400" algn="ctr">
              <a:lnSpc>
                <a:spcPct val="80000"/>
              </a:lnSpc>
              <a:buFont typeface="Arial" charset="0"/>
              <a:buNone/>
            </a:pPr>
            <a:r>
              <a:rPr lang="ru-RU" sz="4000" b="1" dirty="0" smtClean="0">
                <a:solidFill>
                  <a:schemeClr val="accent2"/>
                </a:solidFill>
              </a:rPr>
              <a:t>Сызрань,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12825"/>
          </a:xfrm>
        </p:spPr>
        <p:txBody>
          <a:bodyPr/>
          <a:lstStyle/>
          <a:p>
            <a:r>
              <a:rPr lang="ru-RU" sz="4800" b="1" u="sng" smtClean="0">
                <a:solidFill>
                  <a:schemeClr val="accent2"/>
                </a:solidFill>
              </a:rPr>
              <a:t>Интересные факты о времени: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1149350" y="4840288"/>
            <a:ext cx="7994650" cy="854075"/>
          </a:xfrm>
        </p:spPr>
        <p:txBody>
          <a:bodyPr/>
          <a:lstStyle/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        </a:t>
            </a: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sz="2000" b="1" smtClean="0">
                <a:solidFill>
                  <a:schemeClr val="bg1"/>
                </a:solidFill>
              </a:rPr>
              <a:t>    </a:t>
            </a:r>
            <a:r>
              <a:rPr lang="ru-RU" sz="3600" b="1" smtClean="0">
                <a:solidFill>
                  <a:schemeClr val="accent2"/>
                </a:solidFill>
              </a:rPr>
              <a:t>В одном году 31 536 000 секунд.</a:t>
            </a:r>
          </a:p>
        </p:txBody>
      </p:sp>
      <p:pic>
        <p:nvPicPr>
          <p:cNvPr id="22533" name="Picture 5" descr="mozhno-li-darit-chasy-na-noviy-go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4388" y="1501775"/>
            <a:ext cx="4767262" cy="31813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315913" y="4840288"/>
            <a:ext cx="8828087" cy="854075"/>
          </a:xfrm>
        </p:spPr>
        <p:txBody>
          <a:bodyPr/>
          <a:lstStyle/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sz="1400" b="1" smtClean="0">
                <a:solidFill>
                  <a:schemeClr val="bg1"/>
                </a:solidFill>
              </a:rPr>
              <a:t>        </a:t>
            </a:r>
          </a:p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sz="1600" b="1" smtClean="0">
                <a:solidFill>
                  <a:schemeClr val="bg1"/>
                </a:solidFill>
              </a:rPr>
              <a:t>            </a:t>
            </a:r>
            <a:r>
              <a:rPr lang="ru-RU" sz="3200" b="1" smtClean="0">
                <a:solidFill>
                  <a:schemeClr val="accent2"/>
                </a:solidFill>
              </a:rPr>
              <a:t>Шварц Евгений Львович – выдающийся русский советский драматург, сказочник, сценарист и прозаик, автор 25 пьес для театра. </a:t>
            </a:r>
          </a:p>
        </p:txBody>
      </p:sp>
      <p:pic>
        <p:nvPicPr>
          <p:cNvPr id="23557" name="Picture 5" descr="11684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938" y="454025"/>
            <a:ext cx="5926137" cy="45243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body" idx="1"/>
          </p:nvPr>
        </p:nvSpPr>
        <p:spPr>
          <a:xfrm>
            <a:off x="165100" y="868363"/>
            <a:ext cx="8828088" cy="4316412"/>
          </a:xfrm>
        </p:spPr>
        <p:txBody>
          <a:bodyPr/>
          <a:lstStyle/>
          <a:p>
            <a:pPr marL="533400" indent="-533400">
              <a:lnSpc>
                <a:spcPct val="70000"/>
              </a:lnSpc>
              <a:buFont typeface="Arial" charset="0"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      </a:t>
            </a:r>
          </a:p>
          <a:p>
            <a:pPr marL="533400" indent="-533400" algn="ctr">
              <a:lnSpc>
                <a:spcPct val="70000"/>
              </a:lnSpc>
              <a:buFont typeface="Arial" charset="0"/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            </a:t>
            </a:r>
            <a:r>
              <a:rPr lang="ru-RU" sz="4400" b="1" dirty="0" smtClean="0">
                <a:solidFill>
                  <a:schemeClr val="accent2"/>
                </a:solidFill>
              </a:rPr>
              <a:t>ДОРОГИЕ РЕБЯТА! ПРЕДЛАГАЮ ВАМ ПРИНЯТЬ УЧАСТИЕ В ИНТЕРАКТИВНОЙ ЛИТЕРАТУРНОЙ ИГРЕ </a:t>
            </a:r>
          </a:p>
          <a:p>
            <a:pPr marL="533400" indent="-533400" algn="ctr">
              <a:lnSpc>
                <a:spcPct val="70000"/>
              </a:lnSpc>
              <a:buFont typeface="Arial" charset="0"/>
              <a:buNone/>
            </a:pPr>
            <a:r>
              <a:rPr lang="ru-RU" sz="4400" b="1" dirty="0" smtClean="0">
                <a:solidFill>
                  <a:schemeClr val="accent2"/>
                </a:solidFill>
              </a:rPr>
              <a:t>ПО СКАЗОЧНОЙ ПОВЕСТИ </a:t>
            </a:r>
          </a:p>
          <a:p>
            <a:pPr marL="533400" indent="-533400" algn="ctr">
              <a:lnSpc>
                <a:spcPct val="70000"/>
              </a:lnSpc>
              <a:buFont typeface="Arial" charset="0"/>
              <a:buNone/>
            </a:pPr>
            <a:r>
              <a:rPr lang="ru-RU" sz="4400" b="1" dirty="0" smtClean="0">
                <a:solidFill>
                  <a:schemeClr val="accent2"/>
                </a:solidFill>
              </a:rPr>
              <a:t>    Е.ШВАРЦА </a:t>
            </a:r>
          </a:p>
          <a:p>
            <a:pPr marL="533400" indent="-533400" algn="ctr">
              <a:lnSpc>
                <a:spcPct val="70000"/>
              </a:lnSpc>
              <a:buFont typeface="Arial" charset="0"/>
              <a:buNone/>
            </a:pPr>
            <a:r>
              <a:rPr lang="ru-RU" sz="4400" b="1" dirty="0" smtClean="0">
                <a:solidFill>
                  <a:schemeClr val="accent2"/>
                </a:solidFill>
              </a:rPr>
              <a:t>«СКАЗКА О ПОТЕРЯННОМ ВРЕМЕНИ»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6281613</TotalTime>
  <Words>702</Words>
  <Application>Microsoft Office PowerPoint</Application>
  <PresentationFormat>Экран (4:3)</PresentationFormat>
  <Paragraphs>141</Paragraphs>
  <Slides>60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Office Theme</vt:lpstr>
      <vt:lpstr>«ВРЕМЯ,  ТВОЙ ХОД!»</vt:lpstr>
      <vt:lpstr>ОТГАДАЙТЕ ЗАГАДКУ:</vt:lpstr>
      <vt:lpstr>Интересные факты о времени:</vt:lpstr>
      <vt:lpstr>Интересные факты о времени:</vt:lpstr>
      <vt:lpstr>Интересные факты о времени:</vt:lpstr>
      <vt:lpstr>Интересные факты о времени:</vt:lpstr>
      <vt:lpstr>Интересные факты о времени:</vt:lpstr>
      <vt:lpstr>Презентация PowerPoint</vt:lpstr>
      <vt:lpstr>Презентация PowerPoint</vt:lpstr>
      <vt:lpstr>Презентация PowerPoint</vt:lpstr>
      <vt:lpstr>Презентация PowerPoint</vt:lpstr>
      <vt:lpstr>Дети, напрасно теряющие время, превращались в старичков.</vt:lpstr>
      <vt:lpstr>Презентация PowerPoint</vt:lpstr>
      <vt:lpstr>Злые волшебники считали время на калькуляторе. </vt:lpstr>
      <vt:lpstr>Презентация PowerPoint</vt:lpstr>
      <vt:lpstr>Детей, которые напрасно теряли время, в рассказе пятеро. </vt:lpstr>
      <vt:lpstr>Презентация PowerPoint</vt:lpstr>
      <vt:lpstr>Дом волшебников освещался керосиновой лампой. </vt:lpstr>
      <vt:lpstr>Презентация PowerPoint</vt:lpstr>
      <vt:lpstr>До леса дети – старички доехали на троллейбусе . </vt:lpstr>
      <vt:lpstr>Презентация PowerPoint</vt:lpstr>
      <vt:lpstr>Среди злых волшебников не было Сергея Захаровича. </vt:lpstr>
      <vt:lpstr>Презентация PowerPoint</vt:lpstr>
      <vt:lpstr>Часы в доме волшебников называли часики.  </vt:lpstr>
      <vt:lpstr>Презентация PowerPoint</vt:lpstr>
      <vt:lpstr>Для совершения волшебства стрелку надо повернуть в обратную сторону 77 раз.  </vt:lpstr>
      <vt:lpstr>Презентация PowerPoint</vt:lpstr>
      <vt:lpstr>Деньги пропали — наживешь, время пропало — ??????? </vt:lpstr>
      <vt:lpstr>Презентация PowerPoint</vt:lpstr>
      <vt:lpstr>Лучше поздно, чем ??????? </vt:lpstr>
      <vt:lpstr>Презентация PowerPoint</vt:lpstr>
      <vt:lpstr>Делу время, а потехе ?????</vt:lpstr>
      <vt:lpstr>Презентация PowerPoint</vt:lpstr>
      <vt:lpstr>Всякому овощу своё ?????</vt:lpstr>
      <vt:lpstr>Презентация PowerPoint</vt:lpstr>
      <vt:lpstr>Час упустишь, годом ?????</vt:lpstr>
      <vt:lpstr>Презентация PowerPoint</vt:lpstr>
      <vt:lpstr>«За дровяным сараем прыгает старушка – нарисовала мелом на асфальте классы и скачет на одной ножке, гоняет камешек» КТО ЭТО? </vt:lpstr>
      <vt:lpstr>Презентация PowerPoint</vt:lpstr>
      <vt:lpstr>       Он учится в 3 классе  школы № 14.  КТО ЭТО?</vt:lpstr>
      <vt:lpstr>Презентация PowerPoint</vt:lpstr>
      <vt:lpstr>  Она выдает одежду в школьном гардеробе КТО ЭТО?. </vt:lpstr>
      <vt:lpstr>Презентация PowerPoint</vt:lpstr>
      <vt:lpstr>  Он катается на трамвае № 9 и насвистывает. КТО ЭТО? </vt:lpstr>
      <vt:lpstr>Презентация PowerPoint</vt:lpstr>
      <vt:lpstr>  Она читает газету «Пионерская правда» и выковыривает изюм из булочки. КТО ЭТО? </vt:lpstr>
      <vt:lpstr>Презентация PowerPoint</vt:lpstr>
      <vt:lpstr>Выберите занятие, на которое впустую тратит свое время школьник. </vt:lpstr>
      <vt:lpstr>Презентация PowerPoint</vt:lpstr>
      <vt:lpstr>Выберите занятие, на которое впустую тратит свое время школьник. </vt:lpstr>
      <vt:lpstr>Презентация PowerPoint</vt:lpstr>
      <vt:lpstr>Выберите занятие, на которое впустую тратит свое время школьник. </vt:lpstr>
      <vt:lpstr>Презентация PowerPoint</vt:lpstr>
      <vt:lpstr>Выберите занятие, на которое впустую тратит свое время школьник. </vt:lpstr>
      <vt:lpstr>Презентация PowerPoint</vt:lpstr>
      <vt:lpstr>Выберите занятие, на которое впустую тратит свое время школьник. </vt:lpstr>
      <vt:lpstr>Презентация PowerPoint</vt:lpstr>
      <vt:lpstr>Выберите занятие, на которое впустую тратит  свое время школьник.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Пользователь</cp:lastModifiedBy>
  <cp:revision>23</cp:revision>
  <dcterms:created xsi:type="dcterms:W3CDTF">2018-09-04T12:10:47Z</dcterms:created>
  <dcterms:modified xsi:type="dcterms:W3CDTF">2018-12-26T10:56:02Z</dcterms:modified>
</cp:coreProperties>
</file>